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83" r:id="rId3"/>
    <p:sldId id="380" r:id="rId4"/>
    <p:sldId id="27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95" r:id="rId18"/>
    <p:sldId id="393" r:id="rId19"/>
    <p:sldId id="453" r:id="rId20"/>
    <p:sldId id="511" r:id="rId21"/>
    <p:sldId id="512" r:id="rId22"/>
    <p:sldId id="513" r:id="rId23"/>
    <p:sldId id="514" r:id="rId24"/>
    <p:sldId id="475" r:id="rId25"/>
    <p:sldId id="479" r:id="rId26"/>
    <p:sldId id="480" r:id="rId27"/>
    <p:sldId id="482" r:id="rId28"/>
    <p:sldId id="554" r:id="rId29"/>
    <p:sldId id="405" r:id="rId30"/>
    <p:sldId id="377" r:id="rId31"/>
    <p:sldId id="404" r:id="rId32"/>
    <p:sldId id="418" r:id="rId33"/>
    <p:sldId id="413" r:id="rId34"/>
    <p:sldId id="495" r:id="rId35"/>
    <p:sldId id="414" r:id="rId36"/>
    <p:sldId id="415" r:id="rId37"/>
    <p:sldId id="416" r:id="rId38"/>
    <p:sldId id="417" r:id="rId39"/>
    <p:sldId id="497" r:id="rId40"/>
    <p:sldId id="496" r:id="rId41"/>
    <p:sldId id="419" r:id="rId42"/>
    <p:sldId id="424" r:id="rId43"/>
    <p:sldId id="425" r:id="rId44"/>
    <p:sldId id="421" r:id="rId45"/>
    <p:sldId id="442" r:id="rId46"/>
    <p:sldId id="423" r:id="rId47"/>
    <p:sldId id="516" r:id="rId48"/>
    <p:sldId id="517" r:id="rId49"/>
    <p:sldId id="518" r:id="rId50"/>
    <p:sldId id="519" r:id="rId51"/>
    <p:sldId id="520" r:id="rId52"/>
    <p:sldId id="522" r:id="rId53"/>
    <p:sldId id="545" r:id="rId54"/>
    <p:sldId id="546" r:id="rId55"/>
    <p:sldId id="547" r:id="rId56"/>
    <p:sldId id="548" r:id="rId57"/>
    <p:sldId id="551" r:id="rId58"/>
    <p:sldId id="550" r:id="rId59"/>
    <p:sldId id="549" r:id="rId60"/>
    <p:sldId id="552" r:id="rId61"/>
    <p:sldId id="555" r:id="rId62"/>
    <p:sldId id="505" r:id="rId63"/>
    <p:sldId id="509" r:id="rId64"/>
    <p:sldId id="506" r:id="rId65"/>
    <p:sldId id="507" r:id="rId66"/>
    <p:sldId id="508" r:id="rId67"/>
    <p:sldId id="510" r:id="rId68"/>
    <p:sldId id="55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4660"/>
  </p:normalViewPr>
  <p:slideViewPr>
    <p:cSldViewPr>
      <p:cViewPr varScale="1">
        <p:scale>
          <a:sx n="66" d="100"/>
          <a:sy n="66" d="100"/>
        </p:scale>
        <p:origin x="12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F501E-2854-4C30-97EE-DD0441D09CBB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42646-3AC3-4B07-815A-0A7DD367E9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5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Notice that the same reasoning, if sound,</a:t>
            </a:r>
            <a:r>
              <a:rPr lang="en-US" baseline="0" smtClean="0"/>
              <a:t> also applies to veal,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Notice that the same reasoning, if sound,</a:t>
            </a:r>
            <a:r>
              <a:rPr lang="en-US" baseline="0" smtClean="0"/>
              <a:t> also applies to veal,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Notice that the same reasoning, if sound,</a:t>
            </a:r>
            <a:r>
              <a:rPr lang="en-US" baseline="0" smtClean="0"/>
              <a:t> also applies to veal,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Notice that the same reasoning, if sound,</a:t>
            </a:r>
            <a:r>
              <a:rPr lang="en-US" baseline="0" smtClean="0"/>
              <a:t> also applies to veal,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4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Notice that the same reasoning, if sound,</a:t>
            </a:r>
            <a:r>
              <a:rPr lang="en-US" baseline="0" smtClean="0"/>
              <a:t> also applies to veal,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So maybe the lives of some factory farmed</a:t>
            </a:r>
            <a:r>
              <a:rPr lang="en-US" baseline="0" smtClean="0"/>
              <a:t> animals aren’t so bad.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8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It’s not a choice between</a:t>
            </a:r>
            <a:r>
              <a:rPr lang="en-US" baseline="0" smtClean="0"/>
              <a:t> the animals living on FFs and the animals frolicking freely. It’s a choice between the animals living on FFs and not living at all.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42646-3AC3-4B07-815A-0A7DD367E9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0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C0DC9-1012-4799-AFAE-5773458EF451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0D551-E0D0-4A5B-970F-3D45F308E6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w-Meat-1.jpg"/>
          <p:cNvPicPr>
            <a:picLocks noChangeAspect="1"/>
          </p:cNvPicPr>
          <p:nvPr/>
        </p:nvPicPr>
        <p:blipFill>
          <a:blip r:embed="rId2"/>
          <a:srcRect t="5468"/>
          <a:stretch>
            <a:fillRect/>
          </a:stretch>
        </p:blipFill>
        <p:spPr>
          <a:xfrm>
            <a:off x="152400" y="1148792"/>
            <a:ext cx="8801100" cy="5369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Ethics of Eating Meat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700692"/>
            <a:ext cx="6575044" cy="403421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An industrial-scale dairy farm.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2005033" y="700692"/>
            <a:ext cx="5308177" cy="403421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Beef cattle on a feedlot.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52400"/>
            <a:ext cx="4667250" cy="469392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Aerial view of a large cattle feedlot.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685800"/>
            <a:ext cx="5334000" cy="399161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Factory farmed pigs.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914400"/>
            <a:ext cx="5143500" cy="34290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More factory farmed pigs.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914400"/>
            <a:ext cx="5143500" cy="34290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Veal calves.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762000"/>
            <a:ext cx="5076825" cy="38100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More veal calves.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 descr="eggs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477" r="41354"/>
          <a:stretch>
            <a:fillRect/>
          </a:stretch>
        </p:blipFill>
        <p:spPr>
          <a:xfrm>
            <a:off x="533400" y="1676400"/>
            <a:ext cx="3838746" cy="378100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It takes more than 6,000,000 factory-farmed hens to supply Singapore with eggs, at present levels of consumption.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That’s more than one hen per Singapore resident.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 descr="eggs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477" r="41354"/>
          <a:stretch>
            <a:fillRect/>
          </a:stretch>
        </p:blipFill>
        <p:spPr>
          <a:xfrm>
            <a:off x="533400" y="1676400"/>
            <a:ext cx="3838746" cy="378100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 I may as well continue to enjoy eggs.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953" y="2321153"/>
            <a:ext cx="3770269" cy="248076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 I may as well continue to enjoy eggs.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Eating meat: moral issues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indent="0">
              <a:spcAft>
                <a:spcPts val="600"/>
              </a:spcAft>
              <a:buNone/>
            </a:pPr>
            <a:r>
              <a:rPr lang="en-US" smtClean="0"/>
              <a:t>Some people argue that eating meat is wrong simply because it involves killing an animal.</a:t>
            </a:r>
          </a:p>
          <a:p>
            <a:pPr marL="182880" indent="0">
              <a:spcAft>
                <a:spcPts val="600"/>
              </a:spcAft>
              <a:buNone/>
            </a:pPr>
            <a:r>
              <a:rPr lang="en-US" smtClean="0"/>
              <a:t>Others argue that eating meat is wrong because it promotes farming practices that damage the environment.</a:t>
            </a:r>
          </a:p>
          <a:p>
            <a:pPr marL="182880" indent="0">
              <a:spcAft>
                <a:spcPts val="600"/>
              </a:spcAft>
              <a:buNone/>
            </a:pPr>
            <a:r>
              <a:rPr lang="en-US" smtClean="0"/>
              <a:t>Others argue that eating meat is wrong because it wastes food resources that could be used to feed the malnourished people of the world.</a:t>
            </a:r>
          </a:p>
          <a:p>
            <a:pPr indent="0">
              <a:buNone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092"/>
            <a:ext cx="3505200" cy="302902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 I may as well continue to enjoy eggs.</a:t>
            </a:r>
          </a:p>
        </p:txBody>
      </p:sp>
    </p:spTree>
    <p:extLst>
      <p:ext uri="{BB962C8B-B14F-4D97-AF65-F5344CB8AC3E}">
        <p14:creationId xmlns:p14="http://schemas.microsoft.com/office/powerpoint/2010/main" val="3960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57153"/>
            <a:ext cx="3505200" cy="26289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So I may as well continue to enjoy eggs.</a:t>
            </a:r>
          </a:p>
        </p:txBody>
      </p:sp>
    </p:spTree>
    <p:extLst>
      <p:ext uri="{BB962C8B-B14F-4D97-AF65-F5344CB8AC3E}">
        <p14:creationId xmlns:p14="http://schemas.microsoft.com/office/powerpoint/2010/main" val="451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7" y="2057400"/>
            <a:ext cx="3048000" cy="3048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 I may as well continue to enjoy eggs.</a:t>
            </a:r>
          </a:p>
        </p:txBody>
      </p:sp>
    </p:spTree>
    <p:extLst>
      <p:ext uri="{BB962C8B-B14F-4D97-AF65-F5344CB8AC3E}">
        <p14:creationId xmlns:p14="http://schemas.microsoft.com/office/powerpoint/2010/main" val="25002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I do?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45572"/>
            <a:ext cx="3124200" cy="39430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However, the local chicken industry isn’t going to notice if I quit eating eggs.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So, my quitting wouldn’t cause the industry to raise fewer hens.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 I may as well continue to enjoy eggs.</a:t>
            </a:r>
          </a:p>
        </p:txBody>
      </p:sp>
    </p:spTree>
    <p:extLst>
      <p:ext uri="{BB962C8B-B14F-4D97-AF65-F5344CB8AC3E}">
        <p14:creationId xmlns:p14="http://schemas.microsoft.com/office/powerpoint/2010/main" val="18424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Reply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0">
              <a:spcAft>
                <a:spcPts val="1200"/>
              </a:spcAft>
              <a:buNone/>
            </a:pPr>
            <a:r>
              <a:rPr lang="en-US" smtClean="0"/>
              <a:t>Your choice can </a:t>
            </a:r>
            <a:r>
              <a:rPr lang="en-US" u="sng" smtClean="0"/>
              <a:t>make a difference </a:t>
            </a:r>
            <a:r>
              <a:rPr lang="en-US" smtClean="0"/>
              <a:t>without </a:t>
            </a:r>
            <a:r>
              <a:rPr lang="en-US" u="sng" smtClean="0"/>
              <a:t>determining the outcome</a:t>
            </a:r>
            <a:r>
              <a:rPr lang="en-US" smtClean="0"/>
              <a:t>. </a:t>
            </a:r>
          </a:p>
          <a:p>
            <a:pPr marL="365760" indent="0">
              <a:buNone/>
            </a:pPr>
            <a:r>
              <a:rPr lang="en-US" smtClean="0"/>
              <a:t>After all, if nobody’s choice made a difference, the egg farms would continue to operate even if everyone quit eating eggs!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Puppy Argument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400" y="1447800"/>
            <a:ext cx="5181600" cy="5257800"/>
          </a:xfrm>
        </p:spPr>
        <p:txBody>
          <a:bodyPr>
            <a:noAutofit/>
          </a:bodyPr>
          <a:lstStyle/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smtClean="0"/>
              <a:t>You would refuse to eat dessert at Fred’s house, even if you knew that it wouldn’t discourage him from torturing puppies.</a:t>
            </a:r>
          </a:p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smtClean="0">
                <a:solidFill>
                  <a:schemeClr val="bg1"/>
                </a:solidFill>
              </a:rPr>
              <a:t>Factory-farmed animals are treated as badly as Fred’s puppies.</a:t>
            </a:r>
          </a:p>
          <a:p>
            <a:pPr indent="-365760">
              <a:spcAft>
                <a:spcPts val="1200"/>
              </a:spcAft>
              <a:buFont typeface="+mj-lt"/>
              <a:buAutoNum type="arabicPeriod"/>
            </a:pPr>
            <a:r>
              <a:rPr lang="en-US" sz="2600" smtClean="0">
                <a:solidFill>
                  <a:schemeClr val="bg1"/>
                </a:solidFill>
              </a:rPr>
              <a:t>Therefore, you should refuse to eat factory-farmed products, even though you know that it will not discourage people from raising animals on factory farms.</a:t>
            </a:r>
          </a:p>
        </p:txBody>
      </p:sp>
      <p:pic>
        <p:nvPicPr>
          <p:cNvPr id="5" name="Content Placeholder 4" descr="puppy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b="4000"/>
          <a:stretch>
            <a:fillRect/>
          </a:stretch>
        </p:blipFill>
        <p:spPr>
          <a:xfrm>
            <a:off x="685800" y="1524000"/>
            <a:ext cx="2590800" cy="2279919"/>
          </a:xfrm>
        </p:spPr>
      </p:pic>
      <p:pic>
        <p:nvPicPr>
          <p:cNvPr id="6" name="Content Placeholder 5" descr="mousse.bmp"/>
          <p:cNvPicPr>
            <a:picLocks noChangeAspect="1"/>
          </p:cNvPicPr>
          <p:nvPr/>
        </p:nvPicPr>
        <p:blipFill>
          <a:blip r:embed="rId3" cstate="print"/>
          <a:srcRect t="3826" b="19130"/>
          <a:stretch>
            <a:fillRect/>
          </a:stretch>
        </p:blipFill>
        <p:spPr>
          <a:xfrm>
            <a:off x="685800" y="3810000"/>
            <a:ext cx="2590800" cy="2669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Puppy Argument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400" y="1447800"/>
            <a:ext cx="5181600" cy="5257800"/>
          </a:xfrm>
        </p:spPr>
        <p:txBody>
          <a:bodyPr>
            <a:noAutofit/>
          </a:bodyPr>
          <a:lstStyle/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smtClean="0"/>
              <a:t>You would refuse to eat dessert at Fred’s house, even if you knew that it wouldn’t discourage him from torturing puppies.</a:t>
            </a:r>
          </a:p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smtClean="0"/>
              <a:t>Factory-farmed animals are treated as badly as Fred’s puppies.</a:t>
            </a:r>
          </a:p>
          <a:p>
            <a:pPr indent="-365760">
              <a:spcAft>
                <a:spcPts val="1200"/>
              </a:spcAft>
              <a:buFont typeface="+mj-lt"/>
              <a:buAutoNum type="arabicPeriod"/>
            </a:pPr>
            <a:r>
              <a:rPr lang="en-US" sz="2600" smtClean="0">
                <a:solidFill>
                  <a:schemeClr val="bg1"/>
                </a:solidFill>
              </a:rPr>
              <a:t>Therefore, you should refuse to eat factory-farmed products, even though you know that it will not discourage people from raising animals on factory farms.</a:t>
            </a:r>
          </a:p>
        </p:txBody>
      </p:sp>
      <p:pic>
        <p:nvPicPr>
          <p:cNvPr id="5" name="Content Placeholder 4" descr="puppy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b="4000"/>
          <a:stretch>
            <a:fillRect/>
          </a:stretch>
        </p:blipFill>
        <p:spPr>
          <a:xfrm>
            <a:off x="685800" y="1524000"/>
            <a:ext cx="2590800" cy="2279919"/>
          </a:xfrm>
        </p:spPr>
      </p:pic>
      <p:pic>
        <p:nvPicPr>
          <p:cNvPr id="6" name="Content Placeholder 5" descr="mousse.bmp"/>
          <p:cNvPicPr>
            <a:picLocks noChangeAspect="1"/>
          </p:cNvPicPr>
          <p:nvPr/>
        </p:nvPicPr>
        <p:blipFill>
          <a:blip r:embed="rId3" cstate="print"/>
          <a:srcRect t="3826" b="19130"/>
          <a:stretch>
            <a:fillRect/>
          </a:stretch>
        </p:blipFill>
        <p:spPr>
          <a:xfrm>
            <a:off x="685800" y="3810000"/>
            <a:ext cx="2590800" cy="2669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Puppy Argument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400" y="1447800"/>
            <a:ext cx="5181600" cy="5257800"/>
          </a:xfrm>
        </p:spPr>
        <p:txBody>
          <a:bodyPr>
            <a:noAutofit/>
          </a:bodyPr>
          <a:lstStyle/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dirty="0" smtClean="0"/>
              <a:t>You would refuse to eat dessert at Fred’s house, even if you knew that it wouldn’t discourage him from torturing puppies.</a:t>
            </a:r>
          </a:p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dirty="0" smtClean="0"/>
              <a:t>Factory-farmed animals are treated as badly as Fred’s puppies.</a:t>
            </a:r>
          </a:p>
          <a:p>
            <a:pPr indent="-365760">
              <a:spcAft>
                <a:spcPts val="1200"/>
              </a:spcAft>
              <a:buFont typeface="+mj-lt"/>
              <a:buAutoNum type="arabicPeriod"/>
            </a:pPr>
            <a:r>
              <a:rPr lang="en-US" sz="2600" dirty="0" smtClean="0"/>
              <a:t>Therefore, you should refuse to eat factory-farmed products, even though you know that it will not discourage people from raising animals on factory farms.</a:t>
            </a:r>
          </a:p>
        </p:txBody>
      </p:sp>
      <p:pic>
        <p:nvPicPr>
          <p:cNvPr id="5" name="Content Placeholder 4" descr="puppy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b="4000"/>
          <a:stretch>
            <a:fillRect/>
          </a:stretch>
        </p:blipFill>
        <p:spPr>
          <a:xfrm>
            <a:off x="685800" y="1524000"/>
            <a:ext cx="2590800" cy="2279919"/>
          </a:xfrm>
        </p:spPr>
      </p:pic>
      <p:pic>
        <p:nvPicPr>
          <p:cNvPr id="6" name="Content Placeholder 5" descr="mousse.bmp"/>
          <p:cNvPicPr>
            <a:picLocks noChangeAspect="1"/>
          </p:cNvPicPr>
          <p:nvPr/>
        </p:nvPicPr>
        <p:blipFill>
          <a:blip r:embed="rId3" cstate="print"/>
          <a:srcRect t="3826" b="19130"/>
          <a:stretch>
            <a:fillRect/>
          </a:stretch>
        </p:blipFill>
        <p:spPr>
          <a:xfrm>
            <a:off x="685800" y="3810000"/>
            <a:ext cx="2590800" cy="2669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Puppy Argument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400" y="1447800"/>
            <a:ext cx="5181600" cy="5257800"/>
          </a:xfrm>
        </p:spPr>
        <p:txBody>
          <a:bodyPr>
            <a:noAutofit/>
          </a:bodyPr>
          <a:lstStyle/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You would refuse to eat dessert at Fred’s house, even if you knew that it wouldn’t discourage him from torturing puppies.</a:t>
            </a:r>
          </a:p>
          <a:p>
            <a:pPr indent="-365760">
              <a:spcAft>
                <a:spcPts val="1400"/>
              </a:spcAft>
              <a:buFont typeface="+mj-lt"/>
              <a:buAutoNum type="arabicPeriod"/>
            </a:pPr>
            <a:r>
              <a:rPr lang="en-US" sz="2600" dirty="0" smtClean="0"/>
              <a:t>Factory-farmed animals are treated as badly as Fred’s puppies.</a:t>
            </a:r>
          </a:p>
          <a:p>
            <a:pPr indent="-365760">
              <a:spcAft>
                <a:spcPts val="1200"/>
              </a:spcAft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Therefore, you should refuse to eat factory-farmed products, even though you know that it will not discourage people from raising animals on factory farms.</a:t>
            </a:r>
          </a:p>
        </p:txBody>
      </p:sp>
      <p:pic>
        <p:nvPicPr>
          <p:cNvPr id="5" name="Content Placeholder 4" descr="puppy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b="4000"/>
          <a:stretch>
            <a:fillRect/>
          </a:stretch>
        </p:blipFill>
        <p:spPr>
          <a:xfrm>
            <a:off x="685800" y="1524000"/>
            <a:ext cx="2590800" cy="2279919"/>
          </a:xfrm>
        </p:spPr>
      </p:pic>
      <p:pic>
        <p:nvPicPr>
          <p:cNvPr id="6" name="Content Placeholder 5" descr="mousse.bmp"/>
          <p:cNvPicPr>
            <a:picLocks noChangeAspect="1"/>
          </p:cNvPicPr>
          <p:nvPr/>
        </p:nvPicPr>
        <p:blipFill>
          <a:blip r:embed="rId3" cstate="print"/>
          <a:srcRect t="3826" b="19130"/>
          <a:stretch>
            <a:fillRect/>
          </a:stretch>
        </p:blipFill>
        <p:spPr>
          <a:xfrm>
            <a:off x="685800" y="3810000"/>
            <a:ext cx="2590800" cy="26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Eating meat: moral issues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Today we consider a different argument. </a:t>
            </a:r>
          </a:p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This argument targets a specific form of meat: meat derived from factory-farmed animals.</a:t>
            </a:r>
          </a:p>
          <a:p>
            <a:pPr marL="182880" indent="0">
              <a:spcAft>
                <a:spcPts val="1200"/>
              </a:spcAft>
              <a:buNone/>
            </a:pPr>
            <a:r>
              <a:rPr lang="en-US" dirty="0" smtClean="0"/>
              <a:t>The argument is that </a:t>
            </a:r>
            <a:r>
              <a:rPr lang="en-US" b="1" dirty="0" smtClean="0"/>
              <a:t>eating factory-farmed meat is wrong, because it causes a large amount of suffering for the sake of a relatively small amount of enjoyment.</a:t>
            </a:r>
          </a:p>
          <a:p>
            <a:pPr indent="0"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ebeaked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28800" t="18891"/>
          <a:stretch>
            <a:fillRect/>
          </a:stretch>
        </p:blipFill>
        <p:spPr>
          <a:xfrm>
            <a:off x="457200" y="152400"/>
            <a:ext cx="2895600" cy="2304846"/>
          </a:xfrm>
        </p:spPr>
      </p:pic>
      <p:pic>
        <p:nvPicPr>
          <p:cNvPr id="7" name="Content Placeholder 6" descr="battery2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2359" r="12376" b="7076"/>
          <a:stretch>
            <a:fillRect/>
          </a:stretch>
        </p:blipFill>
        <p:spPr>
          <a:xfrm>
            <a:off x="457200" y="2514600"/>
            <a:ext cx="2895600" cy="2243171"/>
          </a:xfrm>
        </p:spPr>
      </p:pic>
      <p:pic>
        <p:nvPicPr>
          <p:cNvPr id="8" name="Picture 7" descr="veal1.bmp"/>
          <p:cNvPicPr>
            <a:picLocks noChangeAspect="1"/>
          </p:cNvPicPr>
          <p:nvPr/>
        </p:nvPicPr>
        <p:blipFill>
          <a:blip r:embed="rId4" cstate="print"/>
          <a:srcRect l="28800" t="28160" r="26880" b="33280"/>
          <a:stretch>
            <a:fillRect/>
          </a:stretch>
        </p:blipFill>
        <p:spPr>
          <a:xfrm>
            <a:off x="457200" y="4800600"/>
            <a:ext cx="2895600" cy="1889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ebeaked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rcRect l="28800" t="18891"/>
          <a:stretch>
            <a:fillRect/>
          </a:stretch>
        </p:blipFill>
        <p:spPr>
          <a:xfrm>
            <a:off x="457200" y="152400"/>
            <a:ext cx="2895600" cy="2304846"/>
          </a:xfrm>
        </p:spPr>
      </p:pic>
      <p:pic>
        <p:nvPicPr>
          <p:cNvPr id="7" name="Content Placeholder 6" descr="battery2.bmp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rcRect t="2359" r="12376" b="7076"/>
          <a:stretch>
            <a:fillRect/>
          </a:stretch>
        </p:blipFill>
        <p:spPr>
          <a:xfrm>
            <a:off x="457200" y="2514600"/>
            <a:ext cx="2895600" cy="2243171"/>
          </a:xfrm>
        </p:spPr>
      </p:pic>
      <p:pic>
        <p:nvPicPr>
          <p:cNvPr id="8" name="Picture 7" descr="veal1.bmp"/>
          <p:cNvPicPr>
            <a:picLocks noChangeAspect="1"/>
          </p:cNvPicPr>
          <p:nvPr/>
        </p:nvPicPr>
        <p:blipFill>
          <a:blip r:embed="rId5" cstate="print"/>
          <a:srcRect l="28800" t="28160" r="26880" b="33280"/>
          <a:stretch>
            <a:fillRect/>
          </a:stretch>
        </p:blipFill>
        <p:spPr>
          <a:xfrm>
            <a:off x="457200" y="4800600"/>
            <a:ext cx="2895600" cy="1889459"/>
          </a:xfrm>
          <a:prstGeom prst="rect">
            <a:avLst/>
          </a:prstGeom>
        </p:spPr>
      </p:pic>
      <p:pic>
        <p:nvPicPr>
          <p:cNvPr id="9" name="Picture 8" descr="blackangus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5200" y="228600"/>
            <a:ext cx="5381625" cy="3133725"/>
          </a:xfrm>
          <a:prstGeom prst="rect">
            <a:avLst/>
          </a:prstGeom>
        </p:spPr>
      </p:pic>
      <p:pic>
        <p:nvPicPr>
          <p:cNvPr id="10" name="Picture 9" descr="lamb1.bmp"/>
          <p:cNvPicPr>
            <a:picLocks noChangeAspect="1"/>
          </p:cNvPicPr>
          <p:nvPr/>
        </p:nvPicPr>
        <p:blipFill>
          <a:blip r:embed="rId7" cstate="print"/>
          <a:srcRect l="600" t="13483" r="1200"/>
          <a:stretch>
            <a:fillRect/>
          </a:stretch>
        </p:blipFill>
        <p:spPr>
          <a:xfrm>
            <a:off x="3500342" y="3429000"/>
            <a:ext cx="5389804" cy="3169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renLomasky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066800"/>
            <a:ext cx="2667000" cy="4000501"/>
          </a:xfrm>
        </p:spPr>
      </p:pic>
      <p:sp>
        <p:nvSpPr>
          <p:cNvPr id="8" name="TextBox 7"/>
          <p:cNvSpPr txBox="1"/>
          <p:nvPr/>
        </p:nvSpPr>
        <p:spPr>
          <a:xfrm>
            <a:off x="762000" y="5105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 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renLomasky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066800"/>
            <a:ext cx="2667000" cy="400050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914400"/>
            <a:ext cx="5029200" cy="4800600"/>
          </a:xfrm>
        </p:spPr>
        <p:txBody>
          <a:bodyPr>
            <a:normAutofit fontScale="92500" lnSpcReduction="10000"/>
          </a:bodyPr>
          <a:lstStyle/>
          <a:p>
            <a:pPr marL="18288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 smtClean="0"/>
              <a:t>For non-human animals, pleasure  is all that matters.</a:t>
            </a:r>
          </a:p>
          <a:p>
            <a:pPr marL="18288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 smtClean="0"/>
              <a:t>So, as long as the animals living on factory farms have more pleasure than pain in their lives, their lives are worth living.</a:t>
            </a:r>
          </a:p>
          <a:p>
            <a:pPr marL="18288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 smtClean="0"/>
              <a:t>And, apart from veal calves and egg-layers, it seems reasonable to suppose that factory-farmed animals do have more pleasure than pain in their lives.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5105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 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4638"/>
          <a:stretch>
            <a:fillRect/>
          </a:stretch>
        </p:blipFill>
        <p:spPr>
          <a:xfrm>
            <a:off x="1254412" y="976415"/>
            <a:ext cx="6594188" cy="4408775"/>
          </a:xfrm>
        </p:spPr>
      </p:pic>
      <p:sp>
        <p:nvSpPr>
          <p:cNvPr id="8" name="TextBox 7"/>
          <p:cNvSpPr txBox="1"/>
          <p:nvPr/>
        </p:nvSpPr>
        <p:spPr>
          <a:xfrm>
            <a:off x="1219200" y="5562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Factory Farmed Chickens</a:t>
            </a:r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254412" y="1002121"/>
            <a:ext cx="6594188" cy="435736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0" y="5562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Wild Geese</a:t>
            </a:r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200"/>
          <a:stretch>
            <a:fillRect/>
          </a:stretch>
        </p:blipFill>
        <p:spPr>
          <a:xfrm>
            <a:off x="1239791" y="1008754"/>
            <a:ext cx="6532609" cy="4350730"/>
          </a:xfrm>
        </p:spPr>
      </p:pic>
      <p:sp>
        <p:nvSpPr>
          <p:cNvPr id="4" name="TextBox 3"/>
          <p:cNvSpPr txBox="1"/>
          <p:nvPr/>
        </p:nvSpPr>
        <p:spPr>
          <a:xfrm>
            <a:off x="1219200" y="5562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Factory Farmed Bovines</a:t>
            </a:r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246905" y="1008754"/>
            <a:ext cx="6518380" cy="4350730"/>
          </a:xfrm>
        </p:spPr>
      </p:pic>
      <p:sp>
        <p:nvSpPr>
          <p:cNvPr id="4" name="TextBox 3"/>
          <p:cNvSpPr txBox="1"/>
          <p:nvPr/>
        </p:nvSpPr>
        <p:spPr>
          <a:xfrm>
            <a:off x="1219200" y="5562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Wild Bovines</a:t>
            </a:r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renLomasky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066800"/>
            <a:ext cx="2667000" cy="4000501"/>
          </a:xfrm>
        </p:spPr>
      </p:pic>
      <p:sp>
        <p:nvSpPr>
          <p:cNvPr id="8" name="TextBox 7"/>
          <p:cNvSpPr txBox="1"/>
          <p:nvPr/>
        </p:nvSpPr>
        <p:spPr>
          <a:xfrm>
            <a:off x="762000" y="5105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 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Factory Farming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18288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mtClean="0"/>
              <a:t>Factory farming is a method of raising livestock for food, milk, and eggs that involves maintain-ing high-density populations of animals in scientifically controlled environments.</a:t>
            </a:r>
          </a:p>
          <a:p>
            <a:pPr marL="18288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mtClean="0"/>
              <a:t>It is an agricultural form of mass production.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renLomasky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066800"/>
            <a:ext cx="2667000" cy="400050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914400"/>
            <a:ext cx="5029200" cy="4800600"/>
          </a:xfrm>
        </p:spPr>
        <p:txBody>
          <a:bodyPr>
            <a:normAutofit/>
          </a:bodyPr>
          <a:lstStyle/>
          <a:p>
            <a:pPr marL="18288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 smtClean="0"/>
              <a:t>I conclude that there is nothing unethical with consuming factory-farmed products (apart from eggs and veal).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5105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 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0668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181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066800"/>
            <a:ext cx="2619621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914400"/>
            <a:ext cx="4495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Suppose that some factory-farmed animals do have lives worth living.</a:t>
            </a:r>
          </a:p>
          <a:p>
            <a:pPr marL="0" indent="0">
              <a:buNone/>
            </a:pPr>
            <a:r>
              <a:rPr lang="en-US" smtClean="0"/>
              <a:t>How does that justify your support of factory farming?</a:t>
            </a:r>
          </a:p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Your argument seems to be: “Since the animals have lives that are worth living, it’s OK for us to kill them”!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181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066800"/>
            <a:ext cx="2619621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914400"/>
            <a:ext cx="4495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Suppose that some factory-farmed animals do have lives worth living.</a:t>
            </a:r>
          </a:p>
          <a:p>
            <a:pPr marL="0" indent="0">
              <a:buNone/>
            </a:pPr>
            <a:r>
              <a:rPr lang="en-US" smtClean="0"/>
              <a:t>How does that justify your support of factory farming?</a:t>
            </a:r>
          </a:p>
          <a:p>
            <a:pPr marL="0" indent="0">
              <a:buNone/>
            </a:pPr>
            <a:r>
              <a:rPr lang="en-US" smtClean="0"/>
              <a:t>Your argument seems to be: “Since the animals have lives that are worth living, it’s OK for us to kill and eat them”!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5181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7100" y="1600200"/>
            <a:ext cx="2601820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47100" y="1600200"/>
            <a:ext cx="2601820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1447800"/>
            <a:ext cx="4495800" cy="4648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My point is that </a:t>
            </a:r>
            <a:r>
              <a:rPr lang="en-US" u="sng" dirty="0" smtClean="0"/>
              <a:t>these animals wouldn’t be alive at all</a:t>
            </a:r>
            <a:r>
              <a:rPr lang="en-US" dirty="0" smtClean="0"/>
              <a:t>, if it weren’t for the fact that we planned to eat them.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So, as long as the animals that live on factory farms do have lives worth living, I do nothing wrong by supporting factory farming with my meat-buying dollars.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7100" y="1600200"/>
            <a:ext cx="2601820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1447800"/>
            <a:ext cx="4495800" cy="4648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My point is that </a:t>
            </a:r>
            <a:r>
              <a:rPr lang="en-US" u="sng" dirty="0" smtClean="0"/>
              <a:t>these animals wouldn’t be alive at all</a:t>
            </a:r>
            <a:r>
              <a:rPr lang="en-US" dirty="0" smtClean="0"/>
              <a:t>, if it weren’t for the fact that we planned to eat them.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So, as long as the animals that live on factory farms have lives worth living, I do nothing wrong by supporting factory farming with my meat-buying dollars.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pic>
        <p:nvPicPr>
          <p:cNvPr id="9" name="Content Placeholder 8" descr="aliens1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886200" y="1600200"/>
            <a:ext cx="4882112" cy="388369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1524000"/>
            <a:ext cx="4495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By your logic, Lomasky, the aliens are not doing anything that is morally wrong!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6157" r="615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599112" cy="804862"/>
          </a:xfrm>
        </p:spPr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 chicken house. These chickens are being raised for food.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7100" y="1600200"/>
            <a:ext cx="2601820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1447800"/>
            <a:ext cx="4495800" cy="4648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Not so fast.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I said that hedonism is a correct theory of value for </a:t>
            </a:r>
            <a:r>
              <a:rPr lang="en-US" u="sng" smtClean="0">
                <a:solidFill>
                  <a:schemeClr val="bg1"/>
                </a:solidFill>
              </a:rPr>
              <a:t>non-human</a:t>
            </a:r>
            <a:r>
              <a:rPr lang="en-US" smtClean="0">
                <a:solidFill>
                  <a:schemeClr val="bg1"/>
                </a:solidFill>
              </a:rPr>
              <a:t> lives.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But unlike cows and chickens, human beings have </a:t>
            </a:r>
            <a:r>
              <a:rPr lang="en-US" u="sng" smtClean="0">
                <a:solidFill>
                  <a:schemeClr val="bg1"/>
                </a:solidFill>
              </a:rPr>
              <a:t>rights</a:t>
            </a:r>
            <a:r>
              <a:rPr lang="en-US" smtClean="0">
                <a:solidFill>
                  <a:schemeClr val="bg1"/>
                </a:solidFill>
              </a:rPr>
              <a:t>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>
                <a:solidFill>
                  <a:schemeClr val="bg1"/>
                </a:solidFill>
              </a:rPr>
              <a:t>They have a right not to be used as livestock, and if they </a:t>
            </a:r>
            <a:r>
              <a:rPr lang="en-US" i="1" smtClean="0">
                <a:solidFill>
                  <a:schemeClr val="bg1"/>
                </a:solidFill>
              </a:rPr>
              <a:t>are</a:t>
            </a:r>
            <a:r>
              <a:rPr lang="en-US" smtClean="0">
                <a:solidFill>
                  <a:schemeClr val="bg1"/>
                </a:solidFill>
              </a:rPr>
              <a:t> being used as livestock, they have a right to know it.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47100" y="1600200"/>
            <a:ext cx="2601820" cy="390273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1447800"/>
            <a:ext cx="4495800" cy="46482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Not so fast.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I said that hedonism was a correct theory of value for the lives of farm animals.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But the value of a </a:t>
            </a:r>
            <a:r>
              <a:rPr lang="en-US" u="sng" dirty="0" smtClean="0"/>
              <a:t>human</a:t>
            </a:r>
            <a:r>
              <a:rPr lang="en-US" dirty="0" smtClean="0"/>
              <a:t> life depends on more than pleasure and absence of pain.</a:t>
            </a:r>
          </a:p>
          <a:p>
            <a:pPr marL="0" indent="0">
              <a:buNone/>
            </a:pPr>
            <a:r>
              <a:rPr lang="en-US" dirty="0" smtClean="0"/>
              <a:t>It also depends on personal liberty and freedom from ignorance.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Loren Lomasky,</a:t>
            </a:r>
          </a:p>
          <a:p>
            <a:pPr algn="ctr"/>
            <a:r>
              <a:rPr lang="en-US" smtClean="0"/>
              <a:t>Meat Lover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</p:spTree>
    <p:extLst>
      <p:ext uri="{BB962C8B-B14F-4D97-AF65-F5344CB8AC3E}">
        <p14:creationId xmlns:p14="http://schemas.microsoft.com/office/powerpoint/2010/main" val="14024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4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orcross2.bmp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5000"/>
          </a:blip>
          <a:srcRect l="52797" t="11532" r="11520" b="8649"/>
          <a:stretch>
            <a:fillRect/>
          </a:stretch>
        </p:blipFill>
        <p:spPr>
          <a:xfrm>
            <a:off x="838200" y="1600200"/>
            <a:ext cx="2619621" cy="3902731"/>
          </a:xfrm>
        </p:spPr>
      </p:pic>
      <p:sp>
        <p:nvSpPr>
          <p:cNvPr id="8" name="TextBox 7"/>
          <p:cNvSpPr txBox="1"/>
          <p:nvPr/>
        </p:nvSpPr>
        <p:spPr>
          <a:xfrm>
            <a:off x="685800" y="5715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Alastair Norcross,</a:t>
            </a:r>
          </a:p>
          <a:p>
            <a:pPr algn="ctr"/>
            <a:r>
              <a:rPr lang="en-US" smtClean="0"/>
              <a:t>Factory Farming Opponent</a:t>
            </a:r>
            <a:endParaRPr lang="en-US"/>
          </a:p>
        </p:txBody>
      </p:sp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4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5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3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4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3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4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609600"/>
            <a:ext cx="40386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Did these parents do something morally wrong?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Their child has a happy life---a life that seems to be worth living.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The child would not have existed at all if the parents hadn’t taken the pills.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So, by </a:t>
            </a:r>
            <a:r>
              <a:rPr lang="en-US" sz="2800" dirty="0" err="1" smtClean="0">
                <a:solidFill>
                  <a:schemeClr val="bg1"/>
                </a:solidFill>
              </a:rPr>
              <a:t>Lomasky’s</a:t>
            </a:r>
            <a:r>
              <a:rPr lang="en-US" sz="2800" dirty="0" smtClean="0">
                <a:solidFill>
                  <a:schemeClr val="bg1"/>
                </a:solidFill>
              </a:rPr>
              <a:t> logic, they have done nothing wrong.</a:t>
            </a:r>
          </a:p>
        </p:txBody>
      </p:sp>
    </p:spTree>
    <p:extLst>
      <p:ext uri="{BB962C8B-B14F-4D97-AF65-F5344CB8AC3E}">
        <p14:creationId xmlns:p14="http://schemas.microsoft.com/office/powerpoint/2010/main" val="33779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3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4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609600"/>
            <a:ext cx="40386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Did these parents do something morally wrong?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Their child has a happy life---a life that seems to be worth living.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The child would not have existed at all if the parents hadn’t taken the pills.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So, by </a:t>
            </a:r>
            <a:r>
              <a:rPr lang="en-US" sz="2800" dirty="0" err="1" smtClean="0">
                <a:solidFill>
                  <a:schemeClr val="bg1"/>
                </a:solidFill>
              </a:rPr>
              <a:t>Lomasky’s</a:t>
            </a:r>
            <a:r>
              <a:rPr lang="en-US" sz="2800" dirty="0" smtClean="0">
                <a:solidFill>
                  <a:schemeClr val="bg1"/>
                </a:solidFill>
              </a:rPr>
              <a:t> logic, they have done nothing wrong.</a:t>
            </a:r>
          </a:p>
        </p:txBody>
      </p:sp>
    </p:spTree>
    <p:extLst>
      <p:ext uri="{BB962C8B-B14F-4D97-AF65-F5344CB8AC3E}">
        <p14:creationId xmlns:p14="http://schemas.microsoft.com/office/powerpoint/2010/main" val="398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3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4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609600"/>
            <a:ext cx="40386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Did these parents do something morally wrong?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Their child has a happy life---a life that seems to be worth living.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The child would not have existed at all if the parents hadn’t taken the pills.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So, by </a:t>
            </a:r>
            <a:r>
              <a:rPr lang="en-US" sz="2800" dirty="0" err="1" smtClean="0">
                <a:solidFill>
                  <a:schemeClr val="bg1"/>
                </a:solidFill>
              </a:rPr>
              <a:t>Lomasky’s</a:t>
            </a:r>
            <a:r>
              <a:rPr lang="en-US" sz="2800" dirty="0" smtClean="0">
                <a:solidFill>
                  <a:schemeClr val="bg1"/>
                </a:solidFill>
              </a:rPr>
              <a:t> logic, they have done nothing wrong.</a:t>
            </a:r>
          </a:p>
        </p:txBody>
      </p:sp>
    </p:spTree>
    <p:extLst>
      <p:ext uri="{BB962C8B-B14F-4D97-AF65-F5344CB8AC3E}">
        <p14:creationId xmlns:p14="http://schemas.microsoft.com/office/powerpoint/2010/main" val="35453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792288" y="797084"/>
            <a:ext cx="5486400" cy="374618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Another chicken house.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holdinghands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9576" b="42294"/>
          <a:stretch>
            <a:fillRect/>
          </a:stretch>
        </p:blipFill>
        <p:spPr>
          <a:xfrm>
            <a:off x="4800600" y="533400"/>
            <a:ext cx="2976803" cy="2273505"/>
          </a:xfrm>
        </p:spPr>
      </p:pic>
      <p:pic>
        <p:nvPicPr>
          <p:cNvPr id="10" name="Picture 9" descr="pills.bmp"/>
          <p:cNvPicPr>
            <a:picLocks noChangeAspect="1"/>
          </p:cNvPicPr>
          <p:nvPr/>
        </p:nvPicPr>
        <p:blipFill>
          <a:blip r:embed="rId3" cstate="print"/>
          <a:srcRect l="1920" t="11497" r="3840"/>
          <a:stretch>
            <a:fillRect/>
          </a:stretch>
        </p:blipFill>
        <p:spPr>
          <a:xfrm>
            <a:off x="4800600" y="2857901"/>
            <a:ext cx="2971800" cy="1864313"/>
          </a:xfrm>
          <a:prstGeom prst="rect">
            <a:avLst/>
          </a:prstGeom>
        </p:spPr>
      </p:pic>
      <p:pic>
        <p:nvPicPr>
          <p:cNvPr id="11" name="Content Placeholder 6" descr="spermandegg.bmp"/>
          <p:cNvPicPr>
            <a:picLocks noChangeAspect="1"/>
          </p:cNvPicPr>
          <p:nvPr/>
        </p:nvPicPr>
        <p:blipFill>
          <a:blip r:embed="rId4" cstate="print"/>
          <a:srcRect b="23040"/>
          <a:stretch>
            <a:fillRect/>
          </a:stretch>
        </p:blipFill>
        <p:spPr>
          <a:xfrm>
            <a:off x="4800600" y="4762901"/>
            <a:ext cx="2971800" cy="1715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609600"/>
            <a:ext cx="4038600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dirty="0" smtClean="0"/>
              <a:t>Did these parents do something morally wrong?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Their child has a happy life---a life that seems to be worth living.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The child would not have existed at all if the parents hadn’t taken the pills.</a:t>
            </a:r>
            <a:endParaRPr lang="en-US" sz="2800" dirty="0"/>
          </a:p>
          <a:p>
            <a:pPr>
              <a:spcAft>
                <a:spcPts val="1800"/>
              </a:spcAft>
            </a:pPr>
            <a:r>
              <a:rPr lang="en-US" sz="2800" dirty="0" smtClean="0"/>
              <a:t>So, by </a:t>
            </a:r>
            <a:r>
              <a:rPr lang="en-US" sz="2800" dirty="0" err="1" smtClean="0"/>
              <a:t>Lomasky’s</a:t>
            </a:r>
            <a:r>
              <a:rPr lang="en-US" sz="2800" dirty="0" smtClean="0"/>
              <a:t> logic, they have done nothing wrong.</a:t>
            </a:r>
          </a:p>
        </p:txBody>
      </p:sp>
    </p:spTree>
    <p:extLst>
      <p:ext uri="{BB962C8B-B14F-4D97-AF65-F5344CB8AC3E}">
        <p14:creationId xmlns:p14="http://schemas.microsoft.com/office/powerpoint/2010/main" val="2820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8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main argument against factory farming is that it causes a large amount of animal suffering for the sake of a relatively paltry amount of human enjoyment.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But it is not obvious that </a:t>
            </a:r>
            <a:r>
              <a:rPr lang="en-US" u="sng" dirty="0" smtClean="0">
                <a:solidFill>
                  <a:schemeClr val="bg1"/>
                </a:solidFill>
              </a:rPr>
              <a:t>all</a:t>
            </a:r>
            <a:r>
              <a:rPr lang="en-US" dirty="0" smtClean="0">
                <a:solidFill>
                  <a:schemeClr val="bg1"/>
                </a:solidFill>
              </a:rPr>
              <a:t> factory farmed animals have more pain than pleasure over the course of their (brief) lives.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can consume products derived from those animals with a clear conscience, </a:t>
            </a:r>
            <a:r>
              <a:rPr lang="en-US" u="sng" dirty="0" smtClean="0">
                <a:solidFill>
                  <a:schemeClr val="bg1"/>
                </a:solidFill>
              </a:rPr>
              <a:t>unless</a:t>
            </a:r>
            <a:r>
              <a:rPr lang="en-US" dirty="0" smtClean="0">
                <a:solidFill>
                  <a:schemeClr val="bg1"/>
                </a:solidFill>
              </a:rPr>
              <a:t> you think that the parents in the pills example did something morally wrong.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main argument against factory farming is that it causes a large amount of animal suffering for the sake of a relatively paltry amount of human enjoyment.</a:t>
            </a:r>
          </a:p>
          <a:p>
            <a:r>
              <a:rPr lang="en-US" dirty="0" smtClean="0"/>
              <a:t>But it is not obvious that </a:t>
            </a:r>
            <a:r>
              <a:rPr lang="en-US" u="sng" dirty="0" smtClean="0"/>
              <a:t>all</a:t>
            </a:r>
            <a:r>
              <a:rPr lang="en-US" dirty="0" smtClean="0"/>
              <a:t> factory farmed animals have more pain than pleasure over the course of their (brief) lives.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can consume products derived from those animals with a clear conscience, </a:t>
            </a:r>
            <a:r>
              <a:rPr lang="en-US" u="sng" dirty="0" smtClean="0">
                <a:solidFill>
                  <a:schemeClr val="bg1"/>
                </a:solidFill>
              </a:rPr>
              <a:t>unless</a:t>
            </a:r>
            <a:r>
              <a:rPr lang="en-US" dirty="0" smtClean="0">
                <a:solidFill>
                  <a:schemeClr val="bg1"/>
                </a:solidFill>
              </a:rPr>
              <a:t> you think that the parents in the pills example did something morally wrong.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main argument against factory farming is that it causes a large amount of animal suffering for the sake of a relatively paltry amount of human enjoyment.</a:t>
            </a:r>
          </a:p>
          <a:p>
            <a:r>
              <a:rPr lang="en-US" dirty="0" smtClean="0"/>
              <a:t>But it is not obvious that </a:t>
            </a:r>
            <a:r>
              <a:rPr lang="en-US" u="sng" dirty="0" smtClean="0"/>
              <a:t>all</a:t>
            </a:r>
            <a:r>
              <a:rPr lang="en-US" dirty="0" smtClean="0"/>
              <a:t> factory farmed animals have more pain than pleasure over the course of their (brief) lives.</a:t>
            </a:r>
          </a:p>
          <a:p>
            <a:r>
              <a:rPr lang="en-US" dirty="0" smtClean="0"/>
              <a:t>You can consume products derived from those animals with a clear conscience, </a:t>
            </a:r>
            <a:r>
              <a:rPr lang="en-US" u="sng" dirty="0" smtClean="0"/>
              <a:t>unless</a:t>
            </a:r>
            <a:r>
              <a:rPr lang="en-US" dirty="0" smtClean="0"/>
              <a:t> you think that the parents in the pills example did something morally wrong.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b="0" cap="none" dirty="0" smtClean="0"/>
              <a:t>End of lecture.</a:t>
            </a:r>
            <a:endParaRPr lang="en-US" b="0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Assignment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Summarize Smart’s discussion of the problem of evil.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Word limit: 200 max.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Upload by: 8pm Thursday 18 September.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792288" y="1161414"/>
            <a:ext cx="5715000" cy="314325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An industrial-scale egg farm.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533400"/>
            <a:ext cx="6575044" cy="43688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Another egg farm.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Factory Farming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Placeholder 5" descr="chicken-farm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602219"/>
            <a:ext cx="6575044" cy="423116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And another.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1972</Words>
  <Application>Microsoft Office PowerPoint</Application>
  <PresentationFormat>On-screen Show (4:3)</PresentationFormat>
  <Paragraphs>196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The Ethics of Eating Meat</vt:lpstr>
      <vt:lpstr>Eating meat: moral issues</vt:lpstr>
      <vt:lpstr>Eating meat: moral issues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Factory Farming</vt:lpstr>
      <vt:lpstr>What can I do?</vt:lpstr>
      <vt:lpstr>What can I do?</vt:lpstr>
      <vt:lpstr>What can I do?</vt:lpstr>
      <vt:lpstr>What can I do?</vt:lpstr>
      <vt:lpstr>What can I do?</vt:lpstr>
      <vt:lpstr>What can I do?</vt:lpstr>
      <vt:lpstr>What can I do?</vt:lpstr>
      <vt:lpstr>Reply</vt:lpstr>
      <vt:lpstr>The Puppy Argument</vt:lpstr>
      <vt:lpstr>The Puppy Argument</vt:lpstr>
      <vt:lpstr>The Puppy Argument</vt:lpstr>
      <vt:lpstr>The Puppy Argument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End of lecture.</vt:lpstr>
      <vt:lpstr>Weekly Assignment #4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PH1102E Week 8</dc:title>
  <dc:creator>Michael Walsh Pelczar</dc:creator>
  <cp:lastModifiedBy>Leanne Tan</cp:lastModifiedBy>
  <cp:revision>327</cp:revision>
  <dcterms:created xsi:type="dcterms:W3CDTF">2010-10-07T12:10:07Z</dcterms:created>
  <dcterms:modified xsi:type="dcterms:W3CDTF">2014-11-28T04:14:24Z</dcterms:modified>
</cp:coreProperties>
</file>